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58" r:id="rId5"/>
    <p:sldId id="351" r:id="rId6"/>
    <p:sldId id="350" r:id="rId7"/>
    <p:sldId id="345" r:id="rId8"/>
    <p:sldId id="363" r:id="rId9"/>
    <p:sldId id="364" r:id="rId10"/>
    <p:sldId id="362" r:id="rId11"/>
    <p:sldId id="359" r:id="rId12"/>
    <p:sldId id="376" r:id="rId13"/>
    <p:sldId id="380" r:id="rId14"/>
    <p:sldId id="381" r:id="rId15"/>
    <p:sldId id="379" r:id="rId16"/>
    <p:sldId id="366" r:id="rId17"/>
    <p:sldId id="377" r:id="rId18"/>
    <p:sldId id="378" r:id="rId19"/>
    <p:sldId id="372" r:id="rId20"/>
    <p:sldId id="369" r:id="rId21"/>
    <p:sldId id="370" r:id="rId22"/>
    <p:sldId id="374" r:id="rId23"/>
    <p:sldId id="368" r:id="rId24"/>
    <p:sldId id="375" r:id="rId25"/>
    <p:sldId id="356" r:id="rId26"/>
    <p:sldId id="3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E1"/>
    <a:srgbClr val="A89277"/>
    <a:srgbClr val="12372A"/>
    <a:srgbClr val="81CC48"/>
    <a:srgbClr val="DDDDDD"/>
    <a:srgbClr val="EEEEEE"/>
    <a:srgbClr val="76885B"/>
    <a:srgbClr val="627354"/>
    <a:srgbClr val="5DA80C"/>
    <a:srgbClr val="545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5003F-B509-A298-036F-FD43E1A0CFA4}" v="10" dt="2024-04-22T23:05:24.689"/>
    <p1510:client id="{40BCD02E-5E30-B1A5-9578-5DA1540D7A94}" v="87" dt="2024-04-22T20:24:59.811"/>
    <p1510:client id="{73ECC1C2-939A-A6F7-A9D6-231A176C64E6}" v="805" dt="2024-04-23T03:31:34.400"/>
    <p1510:client id="{DD293B36-74BE-E3A3-1C17-D1B139478845}" v="1599" dt="2024-04-23T02:12:21.016"/>
    <p1510:client id="{EF38A41C-5045-CCEC-9A38-F6F9B8090610}" v="145" dt="2024-04-22T23:03:40.375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752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Two rows of beet seedling in garden">
            <a:extLst>
              <a:ext uri="{FF2B5EF4-FFF2-40B4-BE49-F238E27FC236}">
                <a16:creationId xmlns:a16="http://schemas.microsoft.com/office/drawing/2014/main" id="{8B732856-A791-4B10-3B9B-97579FD3F5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 t="8951" b="20759"/>
          <a:stretch/>
        </p:blipFill>
        <p:spPr>
          <a:xfrm>
            <a:off x="332788" y="361200"/>
            <a:ext cx="11274425" cy="5943600"/>
          </a:xfr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4BC4BD0-A6A3-038E-BD07-F420DAE94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55" y="3006475"/>
            <a:ext cx="3339904" cy="841029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2E1"/>
                </a:solidFill>
              </a:rPr>
              <a:t>Great Green</a:t>
            </a:r>
          </a:p>
        </p:txBody>
      </p:sp>
      <p:sp>
        <p:nvSpPr>
          <p:cNvPr id="15" name="Slide Number Placeholder 3" hidden="1">
            <a:extLst>
              <a:ext uri="{FF2B5EF4-FFF2-40B4-BE49-F238E27FC236}">
                <a16:creationId xmlns:a16="http://schemas.microsoft.com/office/drawing/2014/main" id="{E604ED1A-C3AB-F753-33A6-85F33A156E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2" name="Slide Number Placeholder 3" hidden="1">
            <a:extLst>
              <a:ext uri="{FF2B5EF4-FFF2-40B4-BE49-F238E27FC236}">
                <a16:creationId xmlns:a16="http://schemas.microsoft.com/office/drawing/2014/main" id="{2DDB8750-A286-1EFF-E4E5-861DD1BF99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een banner with a picture of a field&#10;&#10;Description automatically generated">
            <a:extLst>
              <a:ext uri="{FF2B5EF4-FFF2-40B4-BE49-F238E27FC236}">
                <a16:creationId xmlns:a16="http://schemas.microsoft.com/office/drawing/2014/main" id="{816BA9CE-EE98-C2D5-2338-EC25AA8D12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61" b="1261"/>
          <a:stretch/>
        </p:blipFill>
        <p:spPr>
          <a:xfrm>
            <a:off x="1086732" y="344311"/>
            <a:ext cx="10018537" cy="52803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10959-EFBF-6DEC-FEB4-9C2EB2662C87}"/>
              </a:ext>
            </a:extLst>
          </p:cNvPr>
          <p:cNvSpPr txBox="1"/>
          <p:nvPr/>
        </p:nvSpPr>
        <p:spPr>
          <a:xfrm>
            <a:off x="5369278" y="5891388"/>
            <a:ext cx="4148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About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1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 shot of a sign up&#10;&#10;Description automatically generated">
            <a:extLst>
              <a:ext uri="{FF2B5EF4-FFF2-40B4-BE49-F238E27FC236}">
                <a16:creationId xmlns:a16="http://schemas.microsoft.com/office/drawing/2014/main" id="{C2F7085B-4672-FA40-EADF-196DF6596E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429" b="3429"/>
          <a:stretch/>
        </p:blipFill>
        <p:spPr>
          <a:xfrm>
            <a:off x="889177" y="358422"/>
            <a:ext cx="10413648" cy="54920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A309B4-234A-0AEE-7C02-5806FCF03B0E}"/>
              </a:ext>
            </a:extLst>
          </p:cNvPr>
          <p:cNvSpPr txBox="1"/>
          <p:nvPr/>
        </p:nvSpPr>
        <p:spPr>
          <a:xfrm>
            <a:off x="4373333" y="5983110"/>
            <a:ext cx="4289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Sign Up page with leaflet map 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46212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33026D85-398D-222F-F36D-C171260720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73" b="3373"/>
          <a:stretch/>
        </p:blipFill>
        <p:spPr>
          <a:xfrm>
            <a:off x="1262788" y="481200"/>
            <a:ext cx="10098425" cy="5325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A54415-E599-4335-642F-23F276D87459}"/>
              </a:ext>
            </a:extLst>
          </p:cNvPr>
          <p:cNvSpPr txBox="1"/>
          <p:nvPr/>
        </p:nvSpPr>
        <p:spPr>
          <a:xfrm>
            <a:off x="5026333" y="5811333"/>
            <a:ext cx="4670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Login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53DE67-F819-26FA-A962-D6DC066AC3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106"/>
          <a:stretch/>
        </p:blipFill>
        <p:spPr>
          <a:xfrm>
            <a:off x="868010" y="753533"/>
            <a:ext cx="10152592" cy="5350934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978B3-9572-B2E3-E0BC-DF47B590499A}"/>
              </a:ext>
            </a:extLst>
          </p:cNvPr>
          <p:cNvSpPr txBox="1"/>
          <p:nvPr/>
        </p:nvSpPr>
        <p:spPr>
          <a:xfrm>
            <a:off x="5065889" y="6222999"/>
            <a:ext cx="3640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Dashboard of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6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screen shot of a field&#10;&#10;Description automatically generated">
            <a:extLst>
              <a:ext uri="{FF2B5EF4-FFF2-40B4-BE49-F238E27FC236}">
                <a16:creationId xmlns:a16="http://schemas.microsoft.com/office/drawing/2014/main" id="{3CFEDFF5-E3CA-3D94-BE95-FEDFEC8E78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485" b="3485"/>
          <a:stretch/>
        </p:blipFill>
        <p:spPr>
          <a:xfrm>
            <a:off x="1082788" y="529200"/>
            <a:ext cx="10020425" cy="5283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DFEE4-90E4-4944-6CD6-6BBC8B43BA7F}"/>
              </a:ext>
            </a:extLst>
          </p:cNvPr>
          <p:cNvSpPr txBox="1"/>
          <p:nvPr/>
        </p:nvSpPr>
        <p:spPr>
          <a:xfrm>
            <a:off x="4764222" y="5903777"/>
            <a:ext cx="4656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Selecting user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2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green screen&#10;&#10;Description automatically generated">
            <a:extLst>
              <a:ext uri="{FF2B5EF4-FFF2-40B4-BE49-F238E27FC236}">
                <a16:creationId xmlns:a16="http://schemas.microsoft.com/office/drawing/2014/main" id="{F03DB649-9FAE-4E0B-3F09-9AF985DD13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16" b="3316"/>
          <a:stretch/>
        </p:blipFill>
        <p:spPr>
          <a:xfrm>
            <a:off x="1010788" y="577200"/>
            <a:ext cx="10170425" cy="5361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8201-37ED-0FF7-B7AD-1BC415EC57AE}"/>
              </a:ext>
            </a:extLst>
          </p:cNvPr>
          <p:cNvSpPr txBox="1"/>
          <p:nvPr/>
        </p:nvSpPr>
        <p:spPr>
          <a:xfrm>
            <a:off x="5040666" y="6029444"/>
            <a:ext cx="3894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Assigning a kit to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6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7E52E2-8668-8F00-5374-4903344484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111" b="8111"/>
          <a:stretch/>
        </p:blipFill>
        <p:spPr>
          <a:xfrm>
            <a:off x="1082788" y="571200"/>
            <a:ext cx="10020425" cy="5283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4CEA8-BD62-7E9E-010B-7FBC9ED72C2D}"/>
              </a:ext>
            </a:extLst>
          </p:cNvPr>
          <p:cNvSpPr txBox="1"/>
          <p:nvPr/>
        </p:nvSpPr>
        <p:spPr>
          <a:xfrm>
            <a:off x="4799666" y="5855777"/>
            <a:ext cx="48965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Journey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31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207D2B-6FD1-550F-7DDC-8F142053BC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139" b="8139"/>
          <a:stretch/>
        </p:blipFill>
        <p:spPr>
          <a:xfrm>
            <a:off x="932788" y="679200"/>
            <a:ext cx="10434425" cy="5499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31FEB4-3D7B-3DE9-EB21-C064BFBFFACB}"/>
              </a:ext>
            </a:extLst>
          </p:cNvPr>
          <p:cNvSpPr txBox="1"/>
          <p:nvPr/>
        </p:nvSpPr>
        <p:spPr>
          <a:xfrm>
            <a:off x="4781333" y="6189000"/>
            <a:ext cx="4854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Journey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2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91EF3D-5EBC-CDF9-CAAC-A274249CC6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596" b="3596"/>
          <a:stretch/>
        </p:blipFill>
        <p:spPr>
          <a:xfrm>
            <a:off x="1106788" y="541200"/>
            <a:ext cx="9978425" cy="5259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D59249-55FD-914B-5EFF-FE5957CE5FFC}"/>
              </a:ext>
            </a:extLst>
          </p:cNvPr>
          <p:cNvSpPr txBox="1"/>
          <p:nvPr/>
        </p:nvSpPr>
        <p:spPr>
          <a:xfrm>
            <a:off x="4963777" y="5805666"/>
            <a:ext cx="5206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Adding new milestones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62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A48DFA25-9DC1-CDFA-4D4A-E69ADFF7C1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07" b="1807"/>
          <a:stretch/>
        </p:blipFill>
        <p:spPr>
          <a:xfrm>
            <a:off x="1244788" y="517200"/>
            <a:ext cx="9702425" cy="5115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19F34-DCFC-7C55-87E6-D3BBAA376022}"/>
              </a:ext>
            </a:extLst>
          </p:cNvPr>
          <p:cNvSpPr txBox="1"/>
          <p:nvPr/>
        </p:nvSpPr>
        <p:spPr>
          <a:xfrm>
            <a:off x="4656000" y="5719555"/>
            <a:ext cx="4148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List of milestones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7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/>
              <a:t>Team Members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3159D-E72A-4C5B-E9D2-18BA09A87C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1" y="2153285"/>
            <a:ext cx="6161508" cy="3500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Source Sans Pro Light"/>
              </a:rPr>
              <a:t>Bhargav</a:t>
            </a:r>
            <a:r>
              <a:rPr lang="en-US">
                <a:solidFill>
                  <a:srgbClr val="595959"/>
                </a:solidFill>
                <a:ea typeface="Source Sans Pro Light"/>
              </a:rPr>
              <a:t> </a:t>
            </a:r>
            <a:r>
              <a:rPr lang="en-US" err="1">
                <a:solidFill>
                  <a:srgbClr val="595959"/>
                </a:solidFill>
                <a:ea typeface="Source Sans Pro Light"/>
              </a:rPr>
              <a:t>Chickmagalur</a:t>
            </a:r>
            <a:r>
              <a:rPr lang="en-US">
                <a:solidFill>
                  <a:srgbClr val="595959"/>
                </a:solidFill>
                <a:ea typeface="Source Sans Pro Light"/>
              </a:rPr>
              <a:t> </a:t>
            </a:r>
            <a:r>
              <a:rPr lang="en-US" err="1">
                <a:solidFill>
                  <a:srgbClr val="595959"/>
                </a:solidFill>
                <a:ea typeface="Source Sans Pro Light"/>
              </a:rPr>
              <a:t>Nanjundappa</a:t>
            </a:r>
            <a:r>
              <a:rPr lang="en-US" sz="1200" b="0">
                <a:solidFill>
                  <a:srgbClr val="000000"/>
                </a:solidFill>
                <a:ea typeface="Source Sans Pro Light"/>
              </a:rPr>
              <a:t> </a:t>
            </a:r>
          </a:p>
          <a:p>
            <a:r>
              <a:rPr lang="en-US">
                <a:ea typeface="Source Sans Pro Light"/>
              </a:rPr>
              <a:t>Hitesh Krishnappa</a:t>
            </a:r>
          </a:p>
          <a:p>
            <a:r>
              <a:rPr lang="en-US">
                <a:ea typeface="Source Sans Pro Light"/>
              </a:rPr>
              <a:t>Fred Amartey</a:t>
            </a:r>
          </a:p>
          <a:p>
            <a:pPr marL="0" indent="0">
              <a:buNone/>
            </a:pPr>
            <a:endParaRPr lang="en-US">
              <a:ea typeface="Source Sans Pro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FE07F38-ECCA-FEB3-E2CD-455F4B6C10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596" b="3596"/>
          <a:stretch/>
        </p:blipFill>
        <p:spPr>
          <a:xfrm>
            <a:off x="1082788" y="493200"/>
            <a:ext cx="10026425" cy="5283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4D72A-CC6E-611D-9669-5B1671A0F2B0}"/>
              </a:ext>
            </a:extLst>
          </p:cNvPr>
          <p:cNvSpPr txBox="1"/>
          <p:nvPr/>
        </p:nvSpPr>
        <p:spPr>
          <a:xfrm>
            <a:off x="4970777" y="5907388"/>
            <a:ext cx="42615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Contribution back to society</a:t>
            </a:r>
          </a:p>
        </p:txBody>
      </p:sp>
    </p:spTree>
    <p:extLst>
      <p:ext uri="{BB962C8B-B14F-4D97-AF65-F5344CB8AC3E}">
        <p14:creationId xmlns:p14="http://schemas.microsoft.com/office/powerpoint/2010/main" val="3649939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B12AA2-C700-97F7-5240-58FCAE5B52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596" b="3596"/>
          <a:stretch/>
        </p:blipFill>
        <p:spPr>
          <a:xfrm>
            <a:off x="1322788" y="577200"/>
            <a:ext cx="9546425" cy="5031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4D230-E6BC-D43E-AFD6-EEA3CDA80CA0}"/>
              </a:ext>
            </a:extLst>
          </p:cNvPr>
          <p:cNvSpPr txBox="1"/>
          <p:nvPr/>
        </p:nvSpPr>
        <p:spPr>
          <a:xfrm>
            <a:off x="5021999" y="5772555"/>
            <a:ext cx="433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My contributions </a:t>
            </a:r>
          </a:p>
        </p:txBody>
      </p:sp>
    </p:spTree>
    <p:extLst>
      <p:ext uri="{BB962C8B-B14F-4D97-AF65-F5344CB8AC3E}">
        <p14:creationId xmlns:p14="http://schemas.microsoft.com/office/powerpoint/2010/main" val="385180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773680"/>
            <a:ext cx="4572000" cy="3368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Source Sans Pro Light"/>
              </a:rPr>
              <a:t>Great Green </a:t>
            </a:r>
          </a:p>
          <a:p>
            <a:r>
              <a:rPr lang="en-US">
                <a:ea typeface="Source Sans Pro Light"/>
              </a:rPr>
              <a:t>INFO6150 </a:t>
            </a:r>
          </a:p>
          <a:p>
            <a:r>
              <a:rPr lang="en-US">
                <a:ea typeface="Source Sans Pro Light"/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121D627-4E74-F06A-9B47-D002C5DB67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4D1A53-3031-6A3A-160C-5DE45B32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5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/>
              <a:t>Tech 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Content Placeholder 3" descr="A logo of a website&#10;&#10;Description automatically generated">
            <a:extLst>
              <a:ext uri="{FF2B5EF4-FFF2-40B4-BE49-F238E27FC236}">
                <a16:creationId xmlns:a16="http://schemas.microsoft.com/office/drawing/2014/main" id="{F8CE075C-922B-32F4-A949-95321794F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26345" y="2207486"/>
            <a:ext cx="1253889" cy="1299382"/>
          </a:xfrm>
        </p:spPr>
      </p:pic>
      <p:pic>
        <p:nvPicPr>
          <p:cNvPr id="6" name="Content Placeholder 5" descr="A blue and white logo&#10;&#10;Description automatically generated">
            <a:extLst>
              <a:ext uri="{FF2B5EF4-FFF2-40B4-BE49-F238E27FC236}">
                <a16:creationId xmlns:a16="http://schemas.microsoft.com/office/drawing/2014/main" id="{3388B5B8-1A04-0551-CD53-62DC6FA9286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826695" y="2307000"/>
            <a:ext cx="1220339" cy="1208966"/>
          </a:xfrm>
        </p:spPr>
      </p:pic>
      <p:pic>
        <p:nvPicPr>
          <p:cNvPr id="8" name="Picture 7" descr="A yellow and black logo&#10;&#10;Description automatically generated">
            <a:extLst>
              <a:ext uri="{FF2B5EF4-FFF2-40B4-BE49-F238E27FC236}">
                <a16:creationId xmlns:a16="http://schemas.microsoft.com/office/drawing/2014/main" id="{9099BF17-6539-8EDB-8390-E49F296D3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018" y="2315530"/>
            <a:ext cx="1220338" cy="1191905"/>
          </a:xfrm>
          <a:prstGeom prst="rect">
            <a:avLst/>
          </a:prstGeom>
        </p:spPr>
      </p:pic>
      <p:pic>
        <p:nvPicPr>
          <p:cNvPr id="9" name="Picture 8" descr="A grey text on a black background&#10;&#10;Description automatically generated">
            <a:extLst>
              <a:ext uri="{FF2B5EF4-FFF2-40B4-BE49-F238E27FC236}">
                <a16:creationId xmlns:a16="http://schemas.microsoft.com/office/drawing/2014/main" id="{387B4855-F581-738A-8608-006E0E876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8" y="4371224"/>
            <a:ext cx="2263254" cy="614604"/>
          </a:xfrm>
          <a:prstGeom prst="rect">
            <a:avLst/>
          </a:prstGeom>
        </p:spPr>
      </p:pic>
      <p:pic>
        <p:nvPicPr>
          <p:cNvPr id="10" name="Picture 9" descr="A logo of a software company&#10;&#10;Description automatically generated">
            <a:extLst>
              <a:ext uri="{FF2B5EF4-FFF2-40B4-BE49-F238E27FC236}">
                <a16:creationId xmlns:a16="http://schemas.microsoft.com/office/drawing/2014/main" id="{36887627-CC10-68CA-03BE-66D1E8C09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248" y="3813941"/>
            <a:ext cx="1720756" cy="17264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AB47462B-7795-92E0-576B-BE4C4DEC1C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9300" y="2571425"/>
            <a:ext cx="2286000" cy="1049705"/>
          </a:xfrm>
          <a:prstGeom prst="rect">
            <a:avLst/>
          </a:prstGeom>
        </p:spPr>
      </p:pic>
      <p:pic>
        <p:nvPicPr>
          <p:cNvPr id="12" name="Picture 11" descr="A white triangle with black background&#10;&#10;Description automatically generated">
            <a:extLst>
              <a:ext uri="{FF2B5EF4-FFF2-40B4-BE49-F238E27FC236}">
                <a16:creationId xmlns:a16="http://schemas.microsoft.com/office/drawing/2014/main" id="{B66172A8-6ED2-FF49-CE89-D2161DFF1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2278" y="2210328"/>
            <a:ext cx="1324731" cy="12999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C323B42-57FC-4AF4-AAF6-335CEFC57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41592" y="2412242"/>
            <a:ext cx="1309817" cy="1015622"/>
          </a:xfrm>
          <a:prstGeom prst="rect">
            <a:avLst/>
          </a:prstGeom>
        </p:spPr>
      </p:pic>
      <p:pic>
        <p:nvPicPr>
          <p:cNvPr id="14" name="Picture 13" descr="A logo with a green circle and grey text&#10;&#10;Description automatically generated">
            <a:extLst>
              <a:ext uri="{FF2B5EF4-FFF2-40B4-BE49-F238E27FC236}">
                <a16:creationId xmlns:a16="http://schemas.microsoft.com/office/drawing/2014/main" id="{266817B5-FF47-BC72-08AC-89726D57A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880" y="3943011"/>
            <a:ext cx="2547584" cy="13091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BF47A2C-AD92-3A99-5EBD-A05084F903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8794" y="4129585"/>
            <a:ext cx="1112293" cy="10895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B3DF47D-E127-225D-0805-EFBA3BDED7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99278" y="4055660"/>
            <a:ext cx="1277804" cy="12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438400"/>
            <a:ext cx="4799012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595959"/>
                </a:solidFill>
                <a:latin typeface="Source Sans Pro Light"/>
                <a:ea typeface="Source Sans Pro Light"/>
              </a:rPr>
              <a:t>Great-Green is a pioneering web application designed to address the critical challenges of desertification, particularly in desert belts like the Sahel, through innovative reforestation and sustainable land management efforts.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D535C89-4132-BB83-EE15-ACC9A15D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331450" cy="1531525"/>
          </a:xfrm>
        </p:spPr>
        <p:txBody>
          <a:bodyPr/>
          <a:lstStyle/>
          <a:p>
            <a:r>
              <a:rPr lang="en-US"/>
              <a:t>What's the problem?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75D7D-A430-E699-1ECA-D12806403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39800-2CC8-C757-ACDA-EDCB2C870DC6}"/>
              </a:ext>
            </a:extLst>
          </p:cNvPr>
          <p:cNvSpPr txBox="1"/>
          <p:nvPr/>
        </p:nvSpPr>
        <p:spPr>
          <a:xfrm>
            <a:off x="909637" y="1800224"/>
            <a:ext cx="1056798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Source Sans Pro Light"/>
              </a:rPr>
              <a:t>The UN has been combating desertification in the Sahara since 2007.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Sahara has been encroaching the Sahel region rapidly at a rate of 10% over the last 100 years. This desertification affects the inhabitants of the Sahel region  causing dry lands and effectively infertile soil over time.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Sahel region is receiving far less rainfall than it did during the first half 20th century.</a:t>
            </a: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Source Sans Pro Light"/>
              </a:rPr>
              <a:t>The bio-diversity within the region is depreciating year after year.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Source Sans Pro Light"/>
              </a:rPr>
              <a:t>The effects of climate change are very apparent in the region.</a:t>
            </a:r>
          </a:p>
          <a:p>
            <a:endParaRPr lang="en-US">
              <a:ea typeface="Source Sans Pro Light"/>
            </a:endParaRPr>
          </a:p>
          <a:p>
            <a:endParaRPr lang="en-US">
              <a:ea typeface="Source Sans Pro Light"/>
            </a:endParaRPr>
          </a:p>
          <a:p>
            <a:endParaRPr lang="en-US">
              <a:ea typeface="Source Sans Pro Light"/>
            </a:endParaRPr>
          </a:p>
          <a:p>
            <a:endParaRPr lang="en-US"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794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45FD-C674-7559-5BE7-55EBBCE9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7D093-D57B-323E-FBC5-442337183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D0D1E-186A-EDEC-3D60-B05CED9BF3F5}"/>
              </a:ext>
            </a:extLst>
          </p:cNvPr>
          <p:cNvSpPr txBox="1"/>
          <p:nvPr/>
        </p:nvSpPr>
        <p:spPr>
          <a:xfrm>
            <a:off x="1066799" y="1628774"/>
            <a:ext cx="1012507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Source Sans Pro Light"/>
              </a:rPr>
              <a:t>The best way to combat this is proactive afforestation in the Sahel region while encouraging bio-diversity. </a:t>
            </a:r>
          </a:p>
          <a:p>
            <a:endParaRPr lang="en-US">
              <a:ea typeface="Source Sans Pro Light"/>
            </a:endParaRPr>
          </a:p>
          <a:p>
            <a:r>
              <a:rPr lang="en-US">
                <a:ea typeface="Source Sans Pro Light"/>
              </a:rPr>
              <a:t> The UN launched the </a:t>
            </a:r>
            <a:r>
              <a:rPr lang="en-US" err="1">
                <a:ea typeface="Source Sans Pro Light"/>
              </a:rPr>
              <a:t>GreatGreenWall</a:t>
            </a:r>
            <a:r>
              <a:rPr lang="en-US">
                <a:ea typeface="Source Sans Pro Light"/>
              </a:rPr>
              <a:t> Initiative in 2007 but the project hasn't seen any significant advances in years.</a:t>
            </a:r>
          </a:p>
          <a:p>
            <a:endParaRPr lang="en-US">
              <a:ea typeface="Source Sans Pro Light"/>
            </a:endParaRPr>
          </a:p>
          <a:p>
            <a:r>
              <a:rPr lang="en-US">
                <a:ea typeface="+mn-lt"/>
                <a:cs typeface="+mn-lt"/>
              </a:rPr>
              <a:t>We came up with Great Green - an application designed to engage the community and make getting involved easier to facilitate the progress of the </a:t>
            </a:r>
            <a:r>
              <a:rPr lang="en-US" err="1">
                <a:ea typeface="+mn-lt"/>
                <a:cs typeface="+mn-lt"/>
              </a:rPr>
              <a:t>GreatGreenWall</a:t>
            </a:r>
            <a:r>
              <a:rPr lang="en-US">
                <a:ea typeface="+mn-lt"/>
                <a:cs typeface="+mn-lt"/>
              </a:rPr>
              <a:t> Initiative.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This is what our application Great Green aims to solve.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journey&#10;&#10;Description automatically generated">
            <a:extLst>
              <a:ext uri="{FF2B5EF4-FFF2-40B4-BE49-F238E27FC236}">
                <a16:creationId xmlns:a16="http://schemas.microsoft.com/office/drawing/2014/main" id="{9FFC504F-894D-B272-388C-8744A307E6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/>
        </p:blipFill>
        <p:spPr>
          <a:xfrm>
            <a:off x="120650" y="1711087"/>
            <a:ext cx="11950700" cy="3435826"/>
          </a:xfr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9E55C57-6C0F-8CCA-6783-71EE7E2178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5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mpany&#10;&#10;Description automatically generated">
            <a:extLst>
              <a:ext uri="{FF2B5EF4-FFF2-40B4-BE49-F238E27FC236}">
                <a16:creationId xmlns:a16="http://schemas.microsoft.com/office/drawing/2014/main" id="{816E6F80-1864-0699-306D-521449C6E5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/>
        </p:blipFill>
        <p:spPr>
          <a:xfrm>
            <a:off x="905672" y="68263"/>
            <a:ext cx="10380656" cy="6721475"/>
          </a:xfr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7C8CF0C-4AF0-7D2D-9D9D-AA9524CC57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tree with oranges growing in it&#10;&#10;Description automatically generated">
            <a:extLst>
              <a:ext uri="{FF2B5EF4-FFF2-40B4-BE49-F238E27FC236}">
                <a16:creationId xmlns:a16="http://schemas.microsoft.com/office/drawing/2014/main" id="{0DF3C50F-52F3-5475-A82D-C5B2B6FBBB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51" b="3651"/>
          <a:stretch/>
        </p:blipFill>
        <p:spPr>
          <a:xfrm>
            <a:off x="1232788" y="845867"/>
            <a:ext cx="9726425" cy="5163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0C323-F670-AB78-040F-3E89CCDC50F0}"/>
              </a:ext>
            </a:extLst>
          </p:cNvPr>
          <p:cNvSpPr txBox="1"/>
          <p:nvPr/>
        </p:nvSpPr>
        <p:spPr>
          <a:xfrm>
            <a:off x="4273777" y="6100110"/>
            <a:ext cx="4727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 Light"/>
              </a:rPr>
              <a:t>Landing page 3D model integration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1A25E6F-8539-0EBA-958E-7D7ED88A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4322" y="210309"/>
            <a:ext cx="4772459" cy="546085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Screenshots of UI</a:t>
            </a:r>
          </a:p>
        </p:txBody>
      </p:sp>
    </p:spTree>
    <p:extLst>
      <p:ext uri="{BB962C8B-B14F-4D97-AF65-F5344CB8AC3E}">
        <p14:creationId xmlns:p14="http://schemas.microsoft.com/office/powerpoint/2010/main" val="20955419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Custom</vt:lpstr>
      <vt:lpstr>Great Green</vt:lpstr>
      <vt:lpstr>Team Members</vt:lpstr>
      <vt:lpstr>Tech Stack</vt:lpstr>
      <vt:lpstr>Project Description</vt:lpstr>
      <vt:lpstr>What's the problem?</vt:lpstr>
      <vt:lpstr>Our solution</vt:lpstr>
      <vt:lpstr>PowerPoint Presentation</vt:lpstr>
      <vt:lpstr>PowerPoint Presentation</vt:lpstr>
      <vt:lpstr>Screenshots of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326</cp:revision>
  <dcterms:created xsi:type="dcterms:W3CDTF">2024-04-12T19:49:16Z</dcterms:created>
  <dcterms:modified xsi:type="dcterms:W3CDTF">2024-04-23T03:32:26Z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